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presProps.xml" ContentType="application/vnd.openxmlformats-officedocument.presentationml.presPro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19400" cy="951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19400" cy="951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400" cy="205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latin typeface="Arial"/>
              </a:rPr>
              <a:t>Click to edit the title text format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Click to edit the outline text format</a:t>
            </a:r>
            <a:endParaRPr b="0" lang="es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Second Outline Level</a:t>
            </a:r>
            <a:endParaRPr b="0" lang="es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Third Outline Level</a:t>
            </a:r>
            <a:endParaRPr b="0" lang="es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latin typeface="Arial"/>
              </a:rPr>
              <a:t>Fourth Outline Level</a:t>
            </a:r>
            <a:endParaRPr b="0" lang="es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Fifth Outline Level</a:t>
            </a:r>
            <a:endParaRPr b="0" lang="es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Sixth Outline Level</a:t>
            </a:r>
            <a:endParaRPr b="0" lang="es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latin typeface="Arial"/>
              </a:rPr>
              <a:t>Seventh Outline Level</a:t>
            </a:r>
            <a:endParaRPr b="0" lang="es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ES" sz="4400" spc="-1" strike="noStrike">
                <a:latin typeface="Arial"/>
              </a:rPr>
              <a:t>Click to edit </a:t>
            </a:r>
            <a:r>
              <a:rPr b="0" lang="es-ES" sz="4400" spc="-1" strike="noStrike">
                <a:latin typeface="Arial"/>
              </a:rPr>
              <a:t>the title text </a:t>
            </a:r>
            <a:r>
              <a:rPr b="0" lang="es-ES" sz="4400" spc="-1" strike="noStrike">
                <a:latin typeface="Arial"/>
              </a:rPr>
              <a:t>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/>
          <p:nvPr/>
        </p:nvSpPr>
        <p:spPr>
          <a:xfrm>
            <a:off x="311760" y="439920"/>
            <a:ext cx="8519400" cy="11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5000"/>
          </a:bodyPr>
          <a:p>
            <a:pPr algn="ctr">
              <a:lnSpc>
                <a:spcPct val="100000"/>
              </a:lnSpc>
              <a:buNone/>
            </a:pPr>
            <a:r>
              <a:rPr b="1" lang="es-ES" sz="2900" spc="-1" strike="noStrike">
                <a:solidFill>
                  <a:srgbClr val="261694"/>
                </a:solidFill>
                <a:latin typeface="Times New Roman"/>
                <a:ea typeface="Times New Roman"/>
              </a:rPr>
              <a:t>A Few-shot Neural Approach for Layout Analysis</a:t>
            </a:r>
            <a:br>
              <a:rPr sz="1800"/>
            </a:br>
            <a:br>
              <a:rPr sz="1800"/>
            </a:br>
            <a:r>
              <a:rPr b="1" lang="es-ES" sz="2900" spc="-1" strike="noStrike">
                <a:solidFill>
                  <a:srgbClr val="261694"/>
                </a:solidFill>
                <a:latin typeface="Times New Roman"/>
                <a:ea typeface="Times New Roman"/>
              </a:rPr>
              <a:t>of Music Score Images</a:t>
            </a:r>
            <a:endParaRPr b="0" lang="es-ES" sz="2900" spc="-1" strike="noStrike">
              <a:latin typeface="Arial"/>
            </a:endParaRPr>
          </a:p>
        </p:txBody>
      </p:sp>
      <p:sp>
        <p:nvSpPr>
          <p:cNvPr id="77" name="TextShape 2"/>
          <p:cNvSpPr/>
          <p:nvPr/>
        </p:nvSpPr>
        <p:spPr>
          <a:xfrm>
            <a:off x="311760" y="1611720"/>
            <a:ext cx="8519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5000"/>
          </a:bodyPr>
          <a:p>
            <a:pPr algn="ctr">
              <a:lnSpc>
                <a:spcPct val="100000"/>
              </a:lnSpc>
              <a:buNone/>
            </a:pPr>
            <a:r>
              <a:rPr b="0" i="1" lang="es-ES" sz="1900" spc="-1" strike="noStrike">
                <a:solidFill>
                  <a:srgbClr val="595959"/>
                </a:solidFill>
                <a:latin typeface="Arial"/>
                <a:ea typeface="Arial"/>
              </a:rPr>
              <a:t>Presentation for ISMIR 2023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797760" y="1535760"/>
            <a:ext cx="7547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4"/>
          <p:cNvSpPr/>
          <p:nvPr/>
        </p:nvSpPr>
        <p:spPr>
          <a:xfrm>
            <a:off x="797760" y="2409840"/>
            <a:ext cx="2893680" cy="14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s-ES" sz="1600" spc="-1" strike="noStrike">
                <a:solidFill>
                  <a:srgbClr val="000000"/>
                </a:solidFill>
                <a:latin typeface="Arial"/>
                <a:ea typeface="Arial"/>
              </a:rPr>
              <a:t>Authors: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Arial"/>
              </a:rPr>
              <a:t>Francisco J. Castellanos</a:t>
            </a:r>
            <a:r>
              <a:rPr b="1" i="1" lang="es-ES" sz="16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Arial"/>
              </a:rPr>
              <a:t>Antonio Javier Gallego</a:t>
            </a:r>
            <a:r>
              <a:rPr b="1" i="1" lang="es-ES" sz="16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Arial"/>
              </a:rPr>
              <a:t>Ichiro Fujinaga</a:t>
            </a:r>
            <a:r>
              <a:rPr b="1" i="1" lang="es-ES" sz="16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3862440" y="2435400"/>
            <a:ext cx="4560840" cy="14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0" i="1" lang="es-ES" sz="16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0" i="1" lang="es-ES" sz="1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es-ES" sz="1550" spc="-1" strike="noStrike">
                <a:solidFill>
                  <a:srgbClr val="000000"/>
                </a:solidFill>
                <a:latin typeface="Arial"/>
                <a:ea typeface="Arial"/>
              </a:rPr>
              <a:t>University Institute for Computing Research</a:t>
            </a:r>
            <a:endParaRPr b="0" lang="es-ES" sz="15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i="1" lang="es-ES" sz="1550" spc="-1" strike="noStrike">
                <a:solidFill>
                  <a:srgbClr val="000000"/>
                </a:solidFill>
                <a:latin typeface="Arial"/>
                <a:ea typeface="Arial"/>
              </a:rPr>
              <a:t>University of Alicante, Alicante, Spain</a:t>
            </a:r>
            <a:endParaRPr b="0" lang="es-ES" sz="15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b="0" lang="es-ES" sz="15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i="1" lang="es-ES" sz="16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0" i="1" lang="es-ES" sz="13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i="1" lang="es-ES" sz="1550" spc="-1" strike="noStrike">
                <a:solidFill>
                  <a:srgbClr val="000000"/>
                </a:solidFill>
                <a:latin typeface="Arial"/>
                <a:ea typeface="Arial"/>
              </a:rPr>
              <a:t>Schulich School of Music</a:t>
            </a:r>
            <a:endParaRPr b="0" lang="es-ES" sz="15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i="1" lang="es-ES" sz="1550" spc="-1" strike="noStrike">
                <a:solidFill>
                  <a:srgbClr val="000000"/>
                </a:solidFill>
                <a:latin typeface="Arial"/>
                <a:ea typeface="Arial"/>
              </a:rPr>
              <a:t>McGill University, Montreal, Canada</a:t>
            </a:r>
            <a:endParaRPr b="0" lang="es-ES" sz="15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b="0" lang="es-ES" sz="155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endParaRPr b="0" lang="es-ES" sz="1550" spc="-1" strike="noStrike">
              <a:latin typeface="Arial"/>
            </a:endParaRPr>
          </a:p>
        </p:txBody>
      </p:sp>
      <p:sp>
        <p:nvSpPr>
          <p:cNvPr id="81" name="CustomShape 6"/>
          <p:cNvSpPr/>
          <p:nvPr/>
        </p:nvSpPr>
        <p:spPr>
          <a:xfrm>
            <a:off x="2896560" y="1915200"/>
            <a:ext cx="36486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November 2023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82" name="Google Shape;253;p26" descr=""/>
          <p:cNvPicPr/>
          <p:nvPr/>
        </p:nvPicPr>
        <p:blipFill>
          <a:blip r:embed="rId1"/>
          <a:stretch/>
        </p:blipFill>
        <p:spPr>
          <a:xfrm>
            <a:off x="1180440" y="4679640"/>
            <a:ext cx="6782040" cy="370800"/>
          </a:xfrm>
          <a:prstGeom prst="rect">
            <a:avLst/>
          </a:prstGeom>
          <a:ln w="0">
            <a:noFill/>
          </a:ln>
        </p:spPr>
      </p:pic>
      <p:grpSp>
        <p:nvGrpSpPr>
          <p:cNvPr id="83" name=""/>
          <p:cNvGrpSpPr/>
          <p:nvPr/>
        </p:nvGrpSpPr>
        <p:grpSpPr>
          <a:xfrm>
            <a:off x="2901960" y="4104000"/>
            <a:ext cx="3339720" cy="463680"/>
            <a:chOff x="2901960" y="4104000"/>
            <a:chExt cx="3339720" cy="463680"/>
          </a:xfrm>
        </p:grpSpPr>
        <p:pic>
          <p:nvPicPr>
            <p:cNvPr id="84" name="" descr=""/>
            <p:cNvPicPr/>
            <p:nvPr/>
          </p:nvPicPr>
          <p:blipFill>
            <a:blip r:embed="rId2"/>
            <a:stretch/>
          </p:blipFill>
          <p:spPr>
            <a:xfrm>
              <a:off x="2901960" y="4117320"/>
              <a:ext cx="961920" cy="431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5" name="" descr=""/>
            <p:cNvPicPr/>
            <p:nvPr/>
          </p:nvPicPr>
          <p:blipFill>
            <a:blip r:embed="rId3"/>
            <a:stretch/>
          </p:blipFill>
          <p:spPr>
            <a:xfrm>
              <a:off x="4022280" y="4169520"/>
              <a:ext cx="1344600" cy="365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6" name="" descr=""/>
            <p:cNvPicPr/>
            <p:nvPr/>
          </p:nvPicPr>
          <p:blipFill>
            <a:blip r:embed="rId4"/>
            <a:stretch/>
          </p:blipFill>
          <p:spPr>
            <a:xfrm>
              <a:off x="5498280" y="4104000"/>
              <a:ext cx="743400" cy="46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7" name="CustomShape 7"/>
          <p:cNvSpPr/>
          <p:nvPr/>
        </p:nvSpPr>
        <p:spPr>
          <a:xfrm>
            <a:off x="3744000" y="4572000"/>
            <a:ext cx="1511280" cy="5349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" descr=""/>
          <p:cNvPicPr/>
          <p:nvPr/>
        </p:nvPicPr>
        <p:blipFill>
          <a:blip r:embed="rId5"/>
          <a:stretch/>
        </p:blipFill>
        <p:spPr>
          <a:xfrm>
            <a:off x="3937680" y="4605480"/>
            <a:ext cx="1245600" cy="444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Results. Study case II: multiple pages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93" name="TextShape 2"/>
          <p:cNvSpPr/>
          <p:nvPr/>
        </p:nvSpPr>
        <p:spPr>
          <a:xfrm>
            <a:off x="311760" y="1000080"/>
            <a:ext cx="8519400" cy="28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914400" indent="-3934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800" spc="-1" strike="noStrike">
                <a:solidFill>
                  <a:srgbClr val="374151"/>
                </a:solidFill>
                <a:latin typeface="Roboto"/>
                <a:ea typeface="Roboto"/>
              </a:rPr>
              <a:t>Scenario with variable number of pages.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94" name="Google Shape;202;p22" descr=""/>
          <p:cNvPicPr/>
          <p:nvPr/>
        </p:nvPicPr>
        <p:blipFill>
          <a:blip r:embed="rId1"/>
          <a:stretch/>
        </p:blipFill>
        <p:spPr>
          <a:xfrm>
            <a:off x="1545480" y="1518480"/>
            <a:ext cx="6052320" cy="362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24720" y="1688040"/>
            <a:ext cx="8600400" cy="3391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TextShape 2"/>
          <p:cNvSpPr/>
          <p:nvPr/>
        </p:nvSpPr>
        <p:spPr>
          <a:xfrm>
            <a:off x="311760" y="6408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Results. Qualitative result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1564560" y="1636920"/>
            <a:ext cx="18140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Staff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3379680" y="1636920"/>
            <a:ext cx="1779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Notes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5166360" y="1636920"/>
            <a:ext cx="1779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Text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6946560" y="1636920"/>
            <a:ext cx="17791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BG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201" name="Google Shape;213;p23" descr=""/>
          <p:cNvPicPr/>
          <p:nvPr/>
        </p:nvPicPr>
        <p:blipFill>
          <a:blip r:embed="rId1"/>
          <a:stretch/>
        </p:blipFill>
        <p:spPr>
          <a:xfrm>
            <a:off x="4354920" y="395280"/>
            <a:ext cx="1615320" cy="1236960"/>
          </a:xfrm>
          <a:prstGeom prst="rect">
            <a:avLst/>
          </a:prstGeom>
          <a:ln w="38160">
            <a:solidFill>
              <a:srgbClr val="45818e"/>
            </a:solidFill>
            <a:round/>
          </a:ln>
        </p:spPr>
      </p:pic>
      <p:sp>
        <p:nvSpPr>
          <p:cNvPr id="202" name="CustomShape 7"/>
          <p:cNvSpPr/>
          <p:nvPr/>
        </p:nvSpPr>
        <p:spPr>
          <a:xfrm>
            <a:off x="324720" y="2100600"/>
            <a:ext cx="123840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ES" sz="1400" spc="-1" strike="noStrike">
                <a:solidFill>
                  <a:srgbClr val="000000"/>
                </a:solidFill>
                <a:latin typeface="Droid Serif"/>
                <a:ea typeface="Droid Serif"/>
              </a:rPr>
              <a:t>Ground truth</a:t>
            </a:r>
            <a:endParaRPr b="0" lang="es-ES" sz="1400" spc="-1" strike="noStrike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346680" y="3507120"/>
            <a:ext cx="1238400" cy="135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ES" sz="1400" spc="-1" strike="noStrike">
                <a:solidFill>
                  <a:srgbClr val="000000"/>
                </a:solidFill>
                <a:latin typeface="Droid Serif"/>
                <a:ea typeface="Droid Serif"/>
              </a:rPr>
              <a:t>Prediction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204" name="Google Shape;216;p23" descr=""/>
          <p:cNvPicPr/>
          <p:nvPr/>
        </p:nvPicPr>
        <p:blipFill>
          <a:blip r:embed="rId2"/>
          <a:stretch/>
        </p:blipFill>
        <p:spPr>
          <a:xfrm>
            <a:off x="3393720" y="21157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05" name="Google Shape;217;p23" descr=""/>
          <p:cNvPicPr/>
          <p:nvPr/>
        </p:nvPicPr>
        <p:blipFill>
          <a:blip r:embed="rId3"/>
          <a:stretch/>
        </p:blipFill>
        <p:spPr>
          <a:xfrm>
            <a:off x="3392640" y="35071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06" name="Google Shape;218;p23" descr=""/>
          <p:cNvPicPr/>
          <p:nvPr/>
        </p:nvPicPr>
        <p:blipFill>
          <a:blip r:embed="rId4"/>
          <a:stretch/>
        </p:blipFill>
        <p:spPr>
          <a:xfrm>
            <a:off x="1606320" y="21157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07" name="Google Shape;219;p23" descr=""/>
          <p:cNvPicPr/>
          <p:nvPr/>
        </p:nvPicPr>
        <p:blipFill>
          <a:blip r:embed="rId5"/>
          <a:stretch/>
        </p:blipFill>
        <p:spPr>
          <a:xfrm>
            <a:off x="1606680" y="35071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08" name="Google Shape;220;p23" descr=""/>
          <p:cNvPicPr/>
          <p:nvPr/>
        </p:nvPicPr>
        <p:blipFill>
          <a:blip r:embed="rId6"/>
          <a:stretch/>
        </p:blipFill>
        <p:spPr>
          <a:xfrm>
            <a:off x="5178600" y="35071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09" name="Google Shape;221;p23" descr=""/>
          <p:cNvPicPr/>
          <p:nvPr/>
        </p:nvPicPr>
        <p:blipFill>
          <a:blip r:embed="rId7"/>
          <a:stretch/>
        </p:blipFill>
        <p:spPr>
          <a:xfrm>
            <a:off x="6968520" y="21157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10" name="Google Shape;222;p23" descr=""/>
          <p:cNvPicPr/>
          <p:nvPr/>
        </p:nvPicPr>
        <p:blipFill>
          <a:blip r:embed="rId8"/>
          <a:stretch/>
        </p:blipFill>
        <p:spPr>
          <a:xfrm>
            <a:off x="6968520" y="35071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pic>
        <p:nvPicPr>
          <p:cNvPr id="211" name="Google Shape;223;p23" descr=""/>
          <p:cNvPicPr/>
          <p:nvPr/>
        </p:nvPicPr>
        <p:blipFill>
          <a:blip r:embed="rId9"/>
          <a:stretch/>
        </p:blipFill>
        <p:spPr>
          <a:xfrm>
            <a:off x="5177160" y="2115720"/>
            <a:ext cx="1751040" cy="1351800"/>
          </a:xfrm>
          <a:prstGeom prst="rect">
            <a:avLst/>
          </a:prstGeom>
          <a:ln w="38160">
            <a:solidFill>
              <a:srgbClr val="f9cb9c"/>
            </a:solidFill>
            <a:round/>
          </a:ln>
        </p:spPr>
      </p:pic>
      <p:sp>
        <p:nvSpPr>
          <p:cNvPr id="212" name="CustomShape 9"/>
          <p:cNvSpPr/>
          <p:nvPr/>
        </p:nvSpPr>
        <p:spPr>
          <a:xfrm>
            <a:off x="4316400" y="0"/>
            <a:ext cx="168660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i="1" lang="es-E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Input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324000" y="3488400"/>
            <a:ext cx="86018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1"/>
          <p:cNvSpPr/>
          <p:nvPr/>
        </p:nvSpPr>
        <p:spPr>
          <a:xfrm>
            <a:off x="1587600" y="1688400"/>
            <a:ext cx="360" cy="3390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2"/>
          <p:cNvSpPr/>
          <p:nvPr/>
        </p:nvSpPr>
        <p:spPr>
          <a:xfrm>
            <a:off x="3376800" y="1686600"/>
            <a:ext cx="360" cy="339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3"/>
          <p:cNvSpPr/>
          <p:nvPr/>
        </p:nvSpPr>
        <p:spPr>
          <a:xfrm>
            <a:off x="5158800" y="1687680"/>
            <a:ext cx="360" cy="339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14"/>
          <p:cNvSpPr/>
          <p:nvPr/>
        </p:nvSpPr>
        <p:spPr>
          <a:xfrm>
            <a:off x="6948720" y="1687680"/>
            <a:ext cx="360" cy="339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15"/>
          <p:cNvSpPr/>
          <p:nvPr/>
        </p:nvSpPr>
        <p:spPr>
          <a:xfrm>
            <a:off x="336600" y="850680"/>
            <a:ext cx="388836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488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b="0" lang="es-ES" sz="1900" spc="-1" strike="noStrike">
                <a:solidFill>
                  <a:srgbClr val="000000"/>
                </a:solidFill>
                <a:latin typeface="Arial"/>
                <a:ea typeface="Arial"/>
              </a:rPr>
              <a:t>32 annotated patches in one page</a:t>
            </a:r>
            <a:endParaRPr b="0" lang="es-ES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/>
          <p:nvPr/>
        </p:nvSpPr>
        <p:spPr>
          <a:xfrm>
            <a:off x="311760" y="1498680"/>
            <a:ext cx="8519400" cy="28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One page is sufficient to obtain competitive performance.</a:t>
            </a:r>
            <a:endParaRPr b="0" lang="es-ES" sz="1700" spc="-1" strike="noStrike">
              <a:latin typeface="Arial"/>
            </a:endParaRPr>
          </a:p>
          <a:p>
            <a:pPr lvl="1" marL="1371600" indent="-33624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Annotations are required for 32 patch samples of one page.</a:t>
            </a:r>
            <a:endParaRPr b="0" lang="es-ES" sz="1700" spc="-1" strike="noStrike">
              <a:latin typeface="Arial"/>
            </a:endParaRPr>
          </a:p>
          <a:p>
            <a:pPr lvl="1" marL="1371600" indent="-33624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Our performance (</a:t>
            </a:r>
            <a:r>
              <a:rPr b="1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65.5%</a:t>
            </a: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) is near to the baseline (72%) with an important reduction in ground truth.</a:t>
            </a:r>
            <a:endParaRPr b="0" lang="es-ES" sz="1700" spc="-1" strike="noStrike">
              <a:latin typeface="Arial"/>
            </a:endParaRPr>
          </a:p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Our method improves the baseline with less than 4 pages. </a:t>
            </a:r>
            <a:endParaRPr b="0" lang="es-ES" sz="1700" spc="-1" strike="noStrike">
              <a:latin typeface="Arial"/>
            </a:endParaRPr>
          </a:p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There is still room for improvement.</a:t>
            </a:r>
            <a:endParaRPr b="0" lang="es-ES" sz="1700" spc="-1" strike="noStrike">
              <a:latin typeface="Arial"/>
            </a:endParaRPr>
          </a:p>
        </p:txBody>
      </p:sp>
      <p:sp>
        <p:nvSpPr>
          <p:cNvPr id="220" name="TextShape 2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Conclusions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Future work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22" name="TextShape 2"/>
          <p:cNvSpPr/>
          <p:nvPr/>
        </p:nvSpPr>
        <p:spPr>
          <a:xfrm>
            <a:off x="311760" y="1599480"/>
            <a:ext cx="8519400" cy="22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We plan to investigate the combination of our proposal with:</a:t>
            </a:r>
            <a:endParaRPr b="0" lang="es-ES" sz="1700" spc="-1" strike="noStrike">
              <a:latin typeface="Arial"/>
            </a:endParaRPr>
          </a:p>
          <a:p>
            <a:pPr lvl="1" marL="1371600" indent="-33624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Domain adaptation.</a:t>
            </a:r>
            <a:endParaRPr b="0" lang="es-ES" sz="1700" spc="-1" strike="noStrike">
              <a:latin typeface="Arial"/>
            </a:endParaRPr>
          </a:p>
          <a:p>
            <a:pPr lvl="1" marL="1371600" indent="-336240">
              <a:lnSpc>
                <a:spcPct val="150000"/>
              </a:lnSpc>
              <a:buClr>
                <a:srgbClr val="595959"/>
              </a:buClr>
              <a:buFont typeface="Arial"/>
              <a:buChar char="○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Incremental and active learning.</a:t>
            </a:r>
            <a:endParaRPr b="0" lang="es-ES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/>
          <p:nvPr/>
        </p:nvSpPr>
        <p:spPr>
          <a:xfrm>
            <a:off x="311760" y="439920"/>
            <a:ext cx="8519400" cy="117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85000"/>
          </a:bodyPr>
          <a:p>
            <a:pPr algn="ctr">
              <a:lnSpc>
                <a:spcPct val="100000"/>
              </a:lnSpc>
              <a:buNone/>
            </a:pPr>
            <a:r>
              <a:rPr b="1" lang="es-ES" sz="2900" spc="-1" strike="noStrike">
                <a:solidFill>
                  <a:srgbClr val="261694"/>
                </a:solidFill>
                <a:latin typeface="Times New Roman"/>
                <a:ea typeface="Times New Roman"/>
              </a:rPr>
              <a:t>A Few-shot Neural Approach for Layout Analysis</a:t>
            </a:r>
            <a:br>
              <a:rPr sz="1800"/>
            </a:br>
            <a:br>
              <a:rPr sz="1800"/>
            </a:br>
            <a:r>
              <a:rPr b="1" lang="es-ES" sz="2900" spc="-1" strike="noStrike">
                <a:solidFill>
                  <a:srgbClr val="261694"/>
                </a:solidFill>
                <a:latin typeface="Times New Roman"/>
                <a:ea typeface="Times New Roman"/>
              </a:rPr>
              <a:t>of Music Score Images</a:t>
            </a:r>
            <a:endParaRPr b="0" lang="es-ES" sz="2900" spc="-1" strike="noStrike">
              <a:latin typeface="Arial"/>
            </a:endParaRPr>
          </a:p>
        </p:txBody>
      </p:sp>
      <p:sp>
        <p:nvSpPr>
          <p:cNvPr id="224" name="TextShape 2"/>
          <p:cNvSpPr/>
          <p:nvPr/>
        </p:nvSpPr>
        <p:spPr>
          <a:xfrm>
            <a:off x="311760" y="1611720"/>
            <a:ext cx="85194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5000"/>
          </a:bodyPr>
          <a:p>
            <a:pPr algn="ctr">
              <a:lnSpc>
                <a:spcPct val="100000"/>
              </a:lnSpc>
              <a:buNone/>
            </a:pPr>
            <a:r>
              <a:rPr b="0" i="1" lang="es-ES" sz="1900" spc="-1" strike="noStrike">
                <a:solidFill>
                  <a:srgbClr val="595959"/>
                </a:solidFill>
                <a:latin typeface="Arial"/>
                <a:ea typeface="Arial"/>
              </a:rPr>
              <a:t>Presentation for ISMIR 2023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797760" y="1535760"/>
            <a:ext cx="7547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"/>
          <p:cNvSpPr/>
          <p:nvPr/>
        </p:nvSpPr>
        <p:spPr>
          <a:xfrm>
            <a:off x="797760" y="2193840"/>
            <a:ext cx="2893680" cy="14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5"/>
          <p:cNvSpPr/>
          <p:nvPr/>
        </p:nvSpPr>
        <p:spPr>
          <a:xfrm>
            <a:off x="2896560" y="2019240"/>
            <a:ext cx="36486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i="1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November 2023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228" name="Google Shape;253;p26" descr=""/>
          <p:cNvPicPr/>
          <p:nvPr/>
        </p:nvPicPr>
        <p:blipFill>
          <a:blip r:embed="rId1"/>
          <a:stretch/>
        </p:blipFill>
        <p:spPr>
          <a:xfrm>
            <a:off x="1180800" y="4679640"/>
            <a:ext cx="6782040" cy="370800"/>
          </a:xfrm>
          <a:prstGeom prst="rect">
            <a:avLst/>
          </a:prstGeom>
          <a:ln w="0">
            <a:noFill/>
          </a:ln>
        </p:spPr>
      </p:pic>
      <p:grpSp>
        <p:nvGrpSpPr>
          <p:cNvPr id="229" name=""/>
          <p:cNvGrpSpPr/>
          <p:nvPr/>
        </p:nvGrpSpPr>
        <p:grpSpPr>
          <a:xfrm>
            <a:off x="2901960" y="4104000"/>
            <a:ext cx="3339720" cy="463680"/>
            <a:chOff x="2901960" y="4104000"/>
            <a:chExt cx="3339720" cy="463680"/>
          </a:xfrm>
        </p:grpSpPr>
        <p:pic>
          <p:nvPicPr>
            <p:cNvPr id="230" name="" descr=""/>
            <p:cNvPicPr/>
            <p:nvPr/>
          </p:nvPicPr>
          <p:blipFill>
            <a:blip r:embed="rId2"/>
            <a:stretch/>
          </p:blipFill>
          <p:spPr>
            <a:xfrm>
              <a:off x="2901960" y="4117320"/>
              <a:ext cx="961920" cy="431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" descr=""/>
            <p:cNvPicPr/>
            <p:nvPr/>
          </p:nvPicPr>
          <p:blipFill>
            <a:blip r:embed="rId3"/>
            <a:stretch/>
          </p:blipFill>
          <p:spPr>
            <a:xfrm>
              <a:off x="4022280" y="4169520"/>
              <a:ext cx="1344600" cy="365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2" name="" descr=""/>
            <p:cNvPicPr/>
            <p:nvPr/>
          </p:nvPicPr>
          <p:blipFill>
            <a:blip r:embed="rId4"/>
            <a:stretch/>
          </p:blipFill>
          <p:spPr>
            <a:xfrm>
              <a:off x="5498280" y="4104000"/>
              <a:ext cx="743400" cy="4636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3" name="CustomShape 6"/>
          <p:cNvSpPr/>
          <p:nvPr/>
        </p:nvSpPr>
        <p:spPr>
          <a:xfrm>
            <a:off x="3744000" y="4572000"/>
            <a:ext cx="1511280" cy="53496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34" name="" descr=""/>
          <p:cNvPicPr/>
          <p:nvPr/>
        </p:nvPicPr>
        <p:blipFill>
          <a:blip r:embed="rId5"/>
          <a:stretch/>
        </p:blipFill>
        <p:spPr>
          <a:xfrm>
            <a:off x="3937680" y="4605480"/>
            <a:ext cx="1245600" cy="444960"/>
          </a:xfrm>
          <a:prstGeom prst="rect">
            <a:avLst/>
          </a:prstGeom>
          <a:ln w="0">
            <a:noFill/>
          </a:ln>
        </p:spPr>
      </p:pic>
      <p:sp>
        <p:nvSpPr>
          <p:cNvPr id="235" name="TextShape 7"/>
          <p:cNvSpPr/>
          <p:nvPr/>
        </p:nvSpPr>
        <p:spPr>
          <a:xfrm>
            <a:off x="864000" y="2615760"/>
            <a:ext cx="7487280" cy="10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work was supported by the I+D+i project </a:t>
            </a: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TED2021-132103A-I00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 (DOREMI), funded by MCIN/AEI/10.13039/501100011033. This work also draws on research supported by the Social Sciences and Humanities Research Council (</a:t>
            </a: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895-2013-1012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) and the Fonds de recherche du Québec-Société et Culture (</a:t>
            </a:r>
            <a:r>
              <a:rPr b="1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2022-SE3-303927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b="0" lang="es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Layout Analysis (LA) for Optical Music Recognition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0" name="TextShape 2"/>
          <p:cNvSpPr/>
          <p:nvPr/>
        </p:nvSpPr>
        <p:spPr>
          <a:xfrm>
            <a:off x="311760" y="1152360"/>
            <a:ext cx="851940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 marL="457200" indent="-34272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800" spc="-1" strike="noStrike">
                <a:solidFill>
                  <a:srgbClr val="595959"/>
                </a:solidFill>
                <a:latin typeface="Arial"/>
                <a:ea typeface="Arial"/>
              </a:rPr>
              <a:t>Document analysis process to segment the image.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3941640" y="3041640"/>
            <a:ext cx="8683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595959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"/>
          <p:cNvSpPr/>
          <p:nvPr/>
        </p:nvSpPr>
        <p:spPr>
          <a:xfrm>
            <a:off x="3941640" y="2693160"/>
            <a:ext cx="86832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13920" bIns="31392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LA</a:t>
            </a:r>
            <a:endParaRPr b="0" lang="es-ES" sz="1400" spc="-1" strike="noStrike">
              <a:latin typeface="Arial"/>
            </a:endParaRPr>
          </a:p>
        </p:txBody>
      </p:sp>
      <p:pic>
        <p:nvPicPr>
          <p:cNvPr id="93" name="Google Shape;69;p14" descr=""/>
          <p:cNvPicPr/>
          <p:nvPr/>
        </p:nvPicPr>
        <p:blipFill>
          <a:blip r:embed="rId1"/>
          <a:stretch/>
        </p:blipFill>
        <p:spPr>
          <a:xfrm>
            <a:off x="311760" y="1847160"/>
            <a:ext cx="3427560" cy="248940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70;p14" descr=""/>
          <p:cNvPicPr/>
          <p:nvPr/>
        </p:nvPicPr>
        <p:blipFill>
          <a:blip r:embed="rId2"/>
          <a:stretch/>
        </p:blipFill>
        <p:spPr>
          <a:xfrm>
            <a:off x="5012280" y="1842120"/>
            <a:ext cx="3427560" cy="249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/>
          <p:nvPr/>
        </p:nvSpPr>
        <p:spPr>
          <a:xfrm>
            <a:off x="311760" y="6408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45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Layout Analysis (LA) for Optical Music Recognition</a:t>
            </a:r>
            <a:br>
              <a:rPr sz="2800"/>
            </a:br>
            <a:endParaRPr b="0" lang="es-ES" sz="2800" spc="-1" strike="noStrike">
              <a:latin typeface="Arial"/>
            </a:endParaRPr>
          </a:p>
        </p:txBody>
      </p:sp>
      <p:sp>
        <p:nvSpPr>
          <p:cNvPr id="96" name="TextShape 2"/>
          <p:cNvSpPr/>
          <p:nvPr/>
        </p:nvSpPr>
        <p:spPr>
          <a:xfrm>
            <a:off x="311760" y="619200"/>
            <a:ext cx="8132760" cy="39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/>
          </a:bodyPr>
          <a:p>
            <a:pPr>
              <a:lnSpc>
                <a:spcPct val="115000"/>
              </a:lnSpc>
              <a:buNone/>
            </a:pPr>
            <a:r>
              <a:rPr b="1" lang="es-ES" sz="1850" spc="-1" strike="noStrike">
                <a:solidFill>
                  <a:srgbClr val="261694"/>
                </a:solidFill>
                <a:latin typeface="Arial"/>
                <a:ea typeface="Arial"/>
              </a:rPr>
              <a:t>Previous work: </a:t>
            </a:r>
            <a:endParaRPr b="0" lang="es-ES" sz="1850" spc="-1" strike="noStrike">
              <a:latin typeface="Arial"/>
            </a:endParaRPr>
          </a:p>
          <a:p>
            <a:pPr marL="457200" indent="-34272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800" spc="-1" strike="noStrike">
                <a:solidFill>
                  <a:srgbClr val="595959"/>
                </a:solidFill>
                <a:latin typeface="Arial"/>
                <a:ea typeface="Arial"/>
              </a:rPr>
              <a:t>A Selectional Auto-encoder (SAE) for each layout of information.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97" name="Google Shape;77;p15" descr=""/>
          <p:cNvPicPr/>
          <p:nvPr/>
        </p:nvPicPr>
        <p:blipFill>
          <a:blip r:embed="rId1"/>
          <a:stretch/>
        </p:blipFill>
        <p:spPr>
          <a:xfrm>
            <a:off x="1345680" y="1433880"/>
            <a:ext cx="6451200" cy="370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 algn="r"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Motivation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99" name="TextShape 2"/>
          <p:cNvSpPr/>
          <p:nvPr/>
        </p:nvSpPr>
        <p:spPr>
          <a:xfrm>
            <a:off x="4938480" y="1152360"/>
            <a:ext cx="389304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457200" indent="-34884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900" spc="-1" strike="noStrike">
                <a:solidFill>
                  <a:srgbClr val="595959"/>
                </a:solidFill>
                <a:latin typeface="Arial"/>
                <a:ea typeface="Arial"/>
              </a:rPr>
              <a:t>High detail and density.</a:t>
            </a:r>
            <a:endParaRPr b="0" lang="es-ES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900" spc="-1" strike="noStrike">
                <a:solidFill>
                  <a:srgbClr val="595959"/>
                </a:solidFill>
                <a:latin typeface="Arial"/>
                <a:ea typeface="Arial"/>
              </a:rPr>
              <a:t>Full-page pixel-wise annotations.</a:t>
            </a:r>
            <a:endParaRPr b="0" lang="es-ES" sz="1900" spc="-1" strike="noStrike">
              <a:latin typeface="Arial"/>
            </a:endParaRPr>
          </a:p>
          <a:p>
            <a:pPr marL="457200" indent="-348840">
              <a:lnSpc>
                <a:spcPct val="10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900" spc="-1" strike="noStrike">
                <a:solidFill>
                  <a:srgbClr val="595959"/>
                </a:solidFill>
                <a:latin typeface="Arial"/>
                <a:ea typeface="Arial"/>
              </a:rPr>
              <a:t>High resolution.</a:t>
            </a:r>
            <a:endParaRPr b="0" lang="es-ES" sz="1900" spc="-1" strike="noStrike">
              <a:latin typeface="Arial"/>
            </a:endParaRPr>
          </a:p>
        </p:txBody>
      </p:sp>
      <p:graphicFrame>
        <p:nvGraphicFramePr>
          <p:cNvPr id="100" name="Table 3"/>
          <p:cNvGraphicFramePr/>
          <p:nvPr/>
        </p:nvGraphicFramePr>
        <p:xfrm>
          <a:off x="5212800" y="2800440"/>
          <a:ext cx="3618720" cy="1910520"/>
        </p:xfrm>
        <a:graphic>
          <a:graphicData uri="http://schemas.openxmlformats.org/drawingml/2006/table">
            <a:tbl>
              <a:tblPr/>
              <a:tblGrid>
                <a:gridCol w="382680"/>
                <a:gridCol w="1236240"/>
                <a:gridCol w="2000160"/>
              </a:tblGrid>
              <a:tr h="482760">
                <a:tc gridSpan="3"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1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Resolution:</a:t>
                      </a:r>
                      <a:r>
                        <a:rPr b="0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 5,896 × 3,839 px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40200">
                <a:tc gridSpan="3"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1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 be annotated: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3680">
                <a:tc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0" i="1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Symbols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0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682,674 px.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73680">
                <a:tc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0" i="1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Staff: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0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557,169 px.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40560">
                <a:tc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0" i="1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Text: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50000"/>
                        </a:lnSpc>
                        <a:buNone/>
                      </a:pPr>
                      <a:r>
                        <a:rPr b="0" lang="es-ES" sz="17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1,572,082 px.</a:t>
                      </a:r>
                      <a:endParaRPr b="0" lang="es-ES" sz="1700" spc="-1" strike="noStrike">
                        <a:latin typeface="Arial"/>
                      </a:endParaRPr>
                    </a:p>
                  </a:txBody>
                  <a:tcPr anchor="t" marL="91080" marR="91080">
                    <a:lnL w="9360">
                      <a:solidFill>
                        <a:srgbClr val="ffffff"/>
                      </a:solidFill>
                    </a:lnL>
                    <a:lnR w="9360">
                      <a:solidFill>
                        <a:srgbClr val="ffffff"/>
                      </a:solidFill>
                    </a:lnR>
                    <a:lnT w="9360">
                      <a:solidFill>
                        <a:srgbClr val="ffffff"/>
                      </a:solidFill>
                    </a:lnT>
                    <a:lnB w="936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1" name="CustomShape 4"/>
          <p:cNvSpPr/>
          <p:nvPr/>
        </p:nvSpPr>
        <p:spPr>
          <a:xfrm>
            <a:off x="5169600" y="2718720"/>
            <a:ext cx="3404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5"/>
          <p:cNvSpPr/>
          <p:nvPr/>
        </p:nvSpPr>
        <p:spPr>
          <a:xfrm>
            <a:off x="5169600" y="3141000"/>
            <a:ext cx="3404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6"/>
          <p:cNvSpPr/>
          <p:nvPr/>
        </p:nvSpPr>
        <p:spPr>
          <a:xfrm>
            <a:off x="5182560" y="4812120"/>
            <a:ext cx="34048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4" name="Google Shape;88;p16" descr=""/>
          <p:cNvPicPr/>
          <p:nvPr/>
        </p:nvPicPr>
        <p:blipFill>
          <a:blip r:embed="rId1"/>
          <a:stretch/>
        </p:blipFill>
        <p:spPr>
          <a:xfrm>
            <a:off x="570960" y="0"/>
            <a:ext cx="3571200" cy="548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/>
          <p:nvPr/>
        </p:nvSpPr>
        <p:spPr>
          <a:xfrm>
            <a:off x="311760" y="-1224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Proposal: Few-shot Layout Analysis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106" name="Google Shape;94;p17" descr=""/>
          <p:cNvPicPr/>
          <p:nvPr/>
        </p:nvPicPr>
        <p:blipFill>
          <a:blip r:embed="rId1"/>
          <a:stretch/>
        </p:blipFill>
        <p:spPr>
          <a:xfrm>
            <a:off x="4176720" y="1019160"/>
            <a:ext cx="1014120" cy="1407240"/>
          </a:xfrm>
          <a:prstGeom prst="rect">
            <a:avLst/>
          </a:prstGeom>
          <a:ln w="0">
            <a:noFill/>
          </a:ln>
        </p:spPr>
      </p:pic>
      <p:grpSp>
        <p:nvGrpSpPr>
          <p:cNvPr id="107" name="Group 2"/>
          <p:cNvGrpSpPr/>
          <p:nvPr/>
        </p:nvGrpSpPr>
        <p:grpSpPr>
          <a:xfrm>
            <a:off x="831240" y="527400"/>
            <a:ext cx="1726920" cy="1993320"/>
            <a:chOff x="831240" y="527400"/>
            <a:chExt cx="1726920" cy="1993320"/>
          </a:xfrm>
        </p:grpSpPr>
        <p:grpSp>
          <p:nvGrpSpPr>
            <p:cNvPr id="108" name="Group 3"/>
            <p:cNvGrpSpPr/>
            <p:nvPr/>
          </p:nvGrpSpPr>
          <p:grpSpPr>
            <a:xfrm>
              <a:off x="831240" y="903600"/>
              <a:ext cx="1495080" cy="1617120"/>
              <a:chOff x="831240" y="903600"/>
              <a:chExt cx="1495080" cy="1617120"/>
            </a:xfrm>
          </p:grpSpPr>
          <p:pic>
            <p:nvPicPr>
              <p:cNvPr id="109" name="Google Shape;97;p17" descr=""/>
              <p:cNvPicPr/>
              <p:nvPr/>
            </p:nvPicPr>
            <p:blipFill>
              <a:blip r:embed="rId2"/>
              <a:stretch/>
            </p:blipFill>
            <p:spPr>
              <a:xfrm>
                <a:off x="1286640" y="903600"/>
                <a:ext cx="1039680" cy="1617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0" name="CustomShape 4"/>
              <p:cNvSpPr/>
              <p:nvPr/>
            </p:nvSpPr>
            <p:spPr>
              <a:xfrm>
                <a:off x="831240" y="1549800"/>
                <a:ext cx="372960" cy="324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720" bIns="32472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s-ES" sz="14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p</a:t>
                </a:r>
                <a:r>
                  <a:rPr b="0" lang="es-ES" sz="1400" spc="-1" strike="noStrike" baseline="-25000">
                    <a:solidFill>
                      <a:srgbClr val="000000"/>
                    </a:solidFill>
                    <a:latin typeface="Arial"/>
                    <a:ea typeface="Arial"/>
                  </a:rPr>
                  <a:t>1</a:t>
                </a:r>
                <a:endParaRPr b="0" lang="es-ES" sz="1400" spc="-1" strike="noStrike">
                  <a:latin typeface="Arial"/>
                </a:endParaRPr>
              </a:p>
            </p:txBody>
          </p:sp>
        </p:grpSp>
        <p:sp>
          <p:nvSpPr>
            <p:cNvPr id="111" name="CustomShape 5"/>
            <p:cNvSpPr/>
            <p:nvPr/>
          </p:nvSpPr>
          <p:spPr>
            <a:xfrm>
              <a:off x="1054440" y="527400"/>
              <a:ext cx="1503720" cy="324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720" bIns="32472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s-ES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Input image</a:t>
              </a:r>
              <a:endParaRPr b="0" lang="es-ES" sz="1400" spc="-1" strike="noStrike">
                <a:latin typeface="Arial"/>
              </a:endParaRPr>
            </a:p>
          </p:txBody>
        </p:sp>
      </p:grpSp>
      <p:pic>
        <p:nvPicPr>
          <p:cNvPr id="112" name="Google Shape;100;p17" descr=""/>
          <p:cNvPicPr/>
          <p:nvPr/>
        </p:nvPicPr>
        <p:blipFill>
          <a:blip r:embed="rId3"/>
          <a:stretch/>
        </p:blipFill>
        <p:spPr>
          <a:xfrm>
            <a:off x="4176720" y="2827080"/>
            <a:ext cx="1014120" cy="1409400"/>
          </a:xfrm>
          <a:prstGeom prst="rect">
            <a:avLst/>
          </a:prstGeom>
          <a:ln w="0">
            <a:noFill/>
          </a:ln>
        </p:spPr>
      </p:pic>
      <p:grpSp>
        <p:nvGrpSpPr>
          <p:cNvPr id="113" name="Group 6"/>
          <p:cNvGrpSpPr/>
          <p:nvPr/>
        </p:nvGrpSpPr>
        <p:grpSpPr>
          <a:xfrm>
            <a:off x="1735200" y="4536000"/>
            <a:ext cx="72000" cy="360720"/>
            <a:chOff x="1735200" y="4536000"/>
            <a:chExt cx="72000" cy="360720"/>
          </a:xfrm>
        </p:grpSpPr>
        <p:sp>
          <p:nvSpPr>
            <p:cNvPr id="114" name="CustomShape 7"/>
            <p:cNvSpPr/>
            <p:nvPr/>
          </p:nvSpPr>
          <p:spPr>
            <a:xfrm>
              <a:off x="1735200" y="4536000"/>
              <a:ext cx="72000" cy="72720"/>
            </a:xfrm>
            <a:prstGeom prst="ellipse">
              <a:avLst/>
            </a:prstGeom>
            <a:solidFill>
              <a:schemeClr val="dk1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CustomShape 8"/>
            <p:cNvSpPr/>
            <p:nvPr/>
          </p:nvSpPr>
          <p:spPr>
            <a:xfrm>
              <a:off x="1735200" y="4680000"/>
              <a:ext cx="72000" cy="72720"/>
            </a:xfrm>
            <a:prstGeom prst="ellipse">
              <a:avLst/>
            </a:prstGeom>
            <a:solidFill>
              <a:schemeClr val="dk1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CustomShape 9"/>
            <p:cNvSpPr/>
            <p:nvPr/>
          </p:nvSpPr>
          <p:spPr>
            <a:xfrm>
              <a:off x="1735200" y="4824000"/>
              <a:ext cx="72000" cy="72720"/>
            </a:xfrm>
            <a:prstGeom prst="ellipse">
              <a:avLst/>
            </a:prstGeom>
            <a:solidFill>
              <a:schemeClr val="dk1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7" name="Group 10"/>
          <p:cNvGrpSpPr/>
          <p:nvPr/>
        </p:nvGrpSpPr>
        <p:grpSpPr>
          <a:xfrm>
            <a:off x="2327400" y="527400"/>
            <a:ext cx="3108600" cy="1914480"/>
            <a:chOff x="2327400" y="527400"/>
            <a:chExt cx="3108600" cy="1914480"/>
          </a:xfrm>
        </p:grpSpPr>
        <p:sp>
          <p:nvSpPr>
            <p:cNvPr id="118" name="CustomShape 11"/>
            <p:cNvSpPr/>
            <p:nvPr/>
          </p:nvSpPr>
          <p:spPr>
            <a:xfrm>
              <a:off x="4153680" y="1003680"/>
              <a:ext cx="1060200" cy="1438200"/>
            </a:xfrm>
            <a:prstGeom prst="rect">
              <a:avLst/>
            </a:prstGeom>
            <a:noFill/>
            <a:ln w="9360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CustomShape 12"/>
            <p:cNvSpPr/>
            <p:nvPr/>
          </p:nvSpPr>
          <p:spPr>
            <a:xfrm>
              <a:off x="3932280" y="527400"/>
              <a:ext cx="1503720" cy="324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720" bIns="32472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s-ES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Training patches</a:t>
              </a:r>
              <a:endParaRPr b="0" lang="es-ES" sz="1400" spc="-1" strike="noStrike">
                <a:latin typeface="Arial"/>
              </a:endParaRPr>
            </a:p>
          </p:txBody>
        </p:sp>
        <p:sp>
          <p:nvSpPr>
            <p:cNvPr id="120" name="CustomShape 13"/>
            <p:cNvSpPr/>
            <p:nvPr/>
          </p:nvSpPr>
          <p:spPr>
            <a:xfrm>
              <a:off x="2327400" y="1712520"/>
              <a:ext cx="1825200" cy="9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95959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" name="CustomShape 14"/>
          <p:cNvSpPr/>
          <p:nvPr/>
        </p:nvSpPr>
        <p:spPr>
          <a:xfrm flipH="1" rot="10800000">
            <a:off x="6659640" y="3518280"/>
            <a:ext cx="1443960" cy="945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2" name="Group 15"/>
          <p:cNvGrpSpPr/>
          <p:nvPr/>
        </p:nvGrpSpPr>
        <p:grpSpPr>
          <a:xfrm>
            <a:off x="5192280" y="807840"/>
            <a:ext cx="2971800" cy="3201120"/>
            <a:chOff x="5192280" y="807840"/>
            <a:chExt cx="2971800" cy="3201120"/>
          </a:xfrm>
        </p:grpSpPr>
        <p:grpSp>
          <p:nvGrpSpPr>
            <p:cNvPr id="123" name="Group 16"/>
            <p:cNvGrpSpPr/>
            <p:nvPr/>
          </p:nvGrpSpPr>
          <p:grpSpPr>
            <a:xfrm>
              <a:off x="6660360" y="807840"/>
              <a:ext cx="1503720" cy="3201120"/>
              <a:chOff x="6660360" y="807840"/>
              <a:chExt cx="1503720" cy="3201120"/>
            </a:xfrm>
          </p:grpSpPr>
          <p:pic>
            <p:nvPicPr>
              <p:cNvPr id="124" name="Google Shape;111;p17" descr=""/>
              <p:cNvPicPr/>
              <p:nvPr/>
            </p:nvPicPr>
            <p:blipFill>
              <a:blip r:embed="rId4"/>
              <a:stretch/>
            </p:blipFill>
            <p:spPr>
              <a:xfrm>
                <a:off x="6660360" y="1133640"/>
                <a:ext cx="1503720" cy="28753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25" name="CustomShape 17"/>
              <p:cNvSpPr/>
              <p:nvPr/>
            </p:nvSpPr>
            <p:spPr>
              <a:xfrm>
                <a:off x="6736680" y="807840"/>
                <a:ext cx="1295640" cy="324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720" bIns="32472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0" lang="es-ES" sz="14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Models</a:t>
                </a:r>
                <a:endParaRPr b="0" lang="es-ES" sz="1400" spc="-1" strike="noStrike">
                  <a:latin typeface="Arial"/>
                </a:endParaRPr>
              </a:p>
            </p:txBody>
          </p:sp>
        </p:grpSp>
        <p:sp>
          <p:nvSpPr>
            <p:cNvPr id="126" name="CustomShape 18"/>
            <p:cNvSpPr/>
            <p:nvPr/>
          </p:nvSpPr>
          <p:spPr>
            <a:xfrm>
              <a:off x="5192280" y="1723320"/>
              <a:ext cx="1467000" cy="847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95959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" name="Group 19"/>
          <p:cNvGrpSpPr/>
          <p:nvPr/>
        </p:nvGrpSpPr>
        <p:grpSpPr>
          <a:xfrm>
            <a:off x="831240" y="2721240"/>
            <a:ext cx="1484640" cy="1591920"/>
            <a:chOff x="831240" y="2721240"/>
            <a:chExt cx="1484640" cy="1591920"/>
          </a:xfrm>
        </p:grpSpPr>
        <p:pic>
          <p:nvPicPr>
            <p:cNvPr id="128" name="Google Shape;117;p17" descr=""/>
            <p:cNvPicPr/>
            <p:nvPr/>
          </p:nvPicPr>
          <p:blipFill>
            <a:blip r:embed="rId5"/>
            <a:stretch/>
          </p:blipFill>
          <p:spPr>
            <a:xfrm>
              <a:off x="1296720" y="2721240"/>
              <a:ext cx="1019160" cy="1591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9" name="CustomShape 20"/>
            <p:cNvSpPr/>
            <p:nvPr/>
          </p:nvSpPr>
          <p:spPr>
            <a:xfrm>
              <a:off x="831240" y="3354840"/>
              <a:ext cx="372960" cy="324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4720" bIns="324720" anchor="t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s-ES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p</a:t>
              </a:r>
              <a:r>
                <a:rPr b="0" lang="es-ES" sz="14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2</a:t>
              </a:r>
              <a:endParaRPr b="0" lang="es-ES" sz="1400" spc="-1" strike="noStrike">
                <a:latin typeface="Arial"/>
              </a:endParaRPr>
            </a:p>
          </p:txBody>
        </p:sp>
      </p:grpSp>
      <p:grpSp>
        <p:nvGrpSpPr>
          <p:cNvPr id="130" name="Group 21"/>
          <p:cNvGrpSpPr/>
          <p:nvPr/>
        </p:nvGrpSpPr>
        <p:grpSpPr>
          <a:xfrm>
            <a:off x="1307880" y="897480"/>
            <a:ext cx="1014120" cy="1600920"/>
            <a:chOff x="1307880" y="897480"/>
            <a:chExt cx="1014120" cy="1600920"/>
          </a:xfrm>
        </p:grpSpPr>
        <p:grpSp>
          <p:nvGrpSpPr>
            <p:cNvPr id="131" name="Group 22"/>
            <p:cNvGrpSpPr/>
            <p:nvPr/>
          </p:nvGrpSpPr>
          <p:grpSpPr>
            <a:xfrm>
              <a:off x="1307880" y="897480"/>
              <a:ext cx="1014120" cy="1600920"/>
              <a:chOff x="1307880" y="897480"/>
              <a:chExt cx="1014120" cy="1600920"/>
            </a:xfrm>
          </p:grpSpPr>
          <p:sp>
            <p:nvSpPr>
              <p:cNvPr id="132" name="CustomShape 23"/>
              <p:cNvSpPr/>
              <p:nvPr/>
            </p:nvSpPr>
            <p:spPr>
              <a:xfrm>
                <a:off x="1307880" y="897480"/>
                <a:ext cx="1014120" cy="8604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3" name="CustomShape 24"/>
              <p:cNvSpPr/>
              <p:nvPr/>
            </p:nvSpPr>
            <p:spPr>
              <a:xfrm>
                <a:off x="1648080" y="984600"/>
                <a:ext cx="667800" cy="151380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4" name="CustomShape 25"/>
              <p:cNvSpPr/>
              <p:nvPr/>
            </p:nvSpPr>
            <p:spPr>
              <a:xfrm>
                <a:off x="1307880" y="984600"/>
                <a:ext cx="119880" cy="151380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" name="CustomShape 26"/>
              <p:cNvSpPr/>
              <p:nvPr/>
            </p:nvSpPr>
            <p:spPr>
              <a:xfrm>
                <a:off x="1428840" y="1202760"/>
                <a:ext cx="218160" cy="129564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6" name="CustomShape 27"/>
            <p:cNvSpPr/>
            <p:nvPr/>
          </p:nvSpPr>
          <p:spPr>
            <a:xfrm>
              <a:off x="1428840" y="984600"/>
              <a:ext cx="218160" cy="213120"/>
            </a:xfrm>
            <a:prstGeom prst="rect">
              <a:avLst/>
            </a:prstGeom>
            <a:noFill/>
            <a:ln w="936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37" name="Google Shape;126;p17" descr=""/>
          <p:cNvPicPr/>
          <p:nvPr/>
        </p:nvPicPr>
        <p:blipFill>
          <a:blip r:embed="rId6"/>
          <a:stretch/>
        </p:blipFill>
        <p:spPr>
          <a:xfrm>
            <a:off x="1415880" y="966960"/>
            <a:ext cx="372960" cy="36684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127;p17" descr=""/>
          <p:cNvPicPr/>
          <p:nvPr/>
        </p:nvPicPr>
        <p:blipFill>
          <a:blip r:embed="rId7"/>
          <a:stretch/>
        </p:blipFill>
        <p:spPr>
          <a:xfrm>
            <a:off x="1521000" y="966960"/>
            <a:ext cx="372960" cy="36684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128;p17" descr=""/>
          <p:cNvPicPr/>
          <p:nvPr/>
        </p:nvPicPr>
        <p:blipFill>
          <a:blip r:embed="rId8"/>
          <a:stretch/>
        </p:blipFill>
        <p:spPr>
          <a:xfrm>
            <a:off x="1434240" y="1110600"/>
            <a:ext cx="372960" cy="36684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129;p17" descr=""/>
          <p:cNvPicPr/>
          <p:nvPr/>
        </p:nvPicPr>
        <p:blipFill>
          <a:blip r:embed="rId9"/>
          <a:stretch/>
        </p:blipFill>
        <p:spPr>
          <a:xfrm>
            <a:off x="1549800" y="1079280"/>
            <a:ext cx="372960" cy="366840"/>
          </a:xfrm>
          <a:prstGeom prst="rect">
            <a:avLst/>
          </a:prstGeom>
          <a:ln w="0">
            <a:noFill/>
          </a:ln>
        </p:spPr>
      </p:pic>
      <p:sp>
        <p:nvSpPr>
          <p:cNvPr id="141" name="CustomShape 28"/>
          <p:cNvSpPr/>
          <p:nvPr/>
        </p:nvSpPr>
        <p:spPr>
          <a:xfrm>
            <a:off x="1350360" y="909360"/>
            <a:ext cx="235440" cy="230760"/>
          </a:xfrm>
          <a:prstGeom prst="rect">
            <a:avLst/>
          </a:prstGeom>
          <a:noFill/>
          <a:ln w="9360">
            <a:solidFill>
              <a:srgbClr val="ff0000"/>
            </a:solidFill>
            <a:custDash>
              <a:ds d="10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29"/>
          <p:cNvSpPr/>
          <p:nvPr/>
        </p:nvSpPr>
        <p:spPr>
          <a:xfrm>
            <a:off x="4173840" y="1011600"/>
            <a:ext cx="478800" cy="1409400"/>
          </a:xfrm>
          <a:prstGeom prst="rect">
            <a:avLst/>
          </a:pr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0"/>
          <p:cNvSpPr/>
          <p:nvPr/>
        </p:nvSpPr>
        <p:spPr>
          <a:xfrm>
            <a:off x="1484640" y="878760"/>
            <a:ext cx="235440" cy="230760"/>
          </a:xfrm>
          <a:prstGeom prst="rect">
            <a:avLst/>
          </a:prstGeom>
          <a:noFill/>
          <a:ln w="9360">
            <a:solidFill>
              <a:srgbClr val="ff0000"/>
            </a:solidFill>
            <a:custDash>
              <a:ds d="10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31"/>
          <p:cNvSpPr/>
          <p:nvPr/>
        </p:nvSpPr>
        <p:spPr>
          <a:xfrm>
            <a:off x="4637520" y="1018080"/>
            <a:ext cx="286200" cy="1409400"/>
          </a:xfrm>
          <a:prstGeom prst="rect">
            <a:avLst/>
          </a:pr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32"/>
          <p:cNvSpPr/>
          <p:nvPr/>
        </p:nvSpPr>
        <p:spPr>
          <a:xfrm>
            <a:off x="1530000" y="1061640"/>
            <a:ext cx="235440" cy="230760"/>
          </a:xfrm>
          <a:prstGeom prst="rect">
            <a:avLst/>
          </a:prstGeom>
          <a:noFill/>
          <a:ln w="9360">
            <a:solidFill>
              <a:srgbClr val="ff0000"/>
            </a:solidFill>
            <a:custDash>
              <a:ds d="10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33"/>
          <p:cNvSpPr/>
          <p:nvPr/>
        </p:nvSpPr>
        <p:spPr>
          <a:xfrm>
            <a:off x="4915080" y="1018080"/>
            <a:ext cx="286200" cy="1409400"/>
          </a:xfrm>
          <a:prstGeom prst="rect">
            <a:avLst/>
          </a:pr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34"/>
          <p:cNvSpPr/>
          <p:nvPr/>
        </p:nvSpPr>
        <p:spPr>
          <a:xfrm>
            <a:off x="4915080" y="2805480"/>
            <a:ext cx="286200" cy="1423800"/>
          </a:xfrm>
          <a:prstGeom prst="rect">
            <a:avLst/>
          </a:pr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5"/>
          <p:cNvSpPr/>
          <p:nvPr/>
        </p:nvSpPr>
        <p:spPr>
          <a:xfrm>
            <a:off x="4637520" y="2819880"/>
            <a:ext cx="286200" cy="1409400"/>
          </a:xfrm>
          <a:prstGeom prst="rect">
            <a:avLst/>
          </a:pr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36"/>
          <p:cNvSpPr/>
          <p:nvPr/>
        </p:nvSpPr>
        <p:spPr>
          <a:xfrm>
            <a:off x="4168800" y="2819880"/>
            <a:ext cx="478800" cy="1409400"/>
          </a:xfrm>
          <a:prstGeom prst="rect">
            <a:avLst/>
          </a:prstGeom>
          <a:solidFill>
            <a:schemeClr val="lt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0" name="Group 37"/>
          <p:cNvGrpSpPr/>
          <p:nvPr/>
        </p:nvGrpSpPr>
        <p:grpSpPr>
          <a:xfrm>
            <a:off x="1301760" y="2716920"/>
            <a:ext cx="1014120" cy="1600560"/>
            <a:chOff x="1301760" y="2716920"/>
            <a:chExt cx="1014120" cy="1600560"/>
          </a:xfrm>
        </p:grpSpPr>
        <p:grpSp>
          <p:nvGrpSpPr>
            <p:cNvPr id="151" name="Group 38"/>
            <p:cNvGrpSpPr/>
            <p:nvPr/>
          </p:nvGrpSpPr>
          <p:grpSpPr>
            <a:xfrm>
              <a:off x="1301760" y="2716920"/>
              <a:ext cx="1014120" cy="1600560"/>
              <a:chOff x="1301760" y="2716920"/>
              <a:chExt cx="1014120" cy="1600560"/>
            </a:xfrm>
          </p:grpSpPr>
          <p:sp>
            <p:nvSpPr>
              <p:cNvPr id="152" name="CustomShape 39"/>
              <p:cNvSpPr/>
              <p:nvPr/>
            </p:nvSpPr>
            <p:spPr>
              <a:xfrm>
                <a:off x="1301760" y="2716920"/>
                <a:ext cx="1014120" cy="56736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CustomShape 40"/>
              <p:cNvSpPr/>
              <p:nvPr/>
            </p:nvSpPr>
            <p:spPr>
              <a:xfrm>
                <a:off x="1960920" y="3285360"/>
                <a:ext cx="348840" cy="103212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CustomShape 41"/>
              <p:cNvSpPr/>
              <p:nvPr/>
            </p:nvSpPr>
            <p:spPr>
              <a:xfrm>
                <a:off x="1301760" y="3285360"/>
                <a:ext cx="432000" cy="103212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CustomShape 42"/>
              <p:cNvSpPr/>
              <p:nvPr/>
            </p:nvSpPr>
            <p:spPr>
              <a:xfrm>
                <a:off x="1735200" y="3499560"/>
                <a:ext cx="224640" cy="817920"/>
              </a:xfrm>
              <a:prstGeom prst="rect">
                <a:avLst/>
              </a:prstGeom>
              <a:solidFill>
                <a:srgbClr val="f3f3f3">
                  <a:alpha val="78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6" name="CustomShape 43"/>
            <p:cNvSpPr/>
            <p:nvPr/>
          </p:nvSpPr>
          <p:spPr>
            <a:xfrm>
              <a:off x="1735200" y="3285360"/>
              <a:ext cx="218160" cy="213120"/>
            </a:xfrm>
            <a:prstGeom prst="rect">
              <a:avLst/>
            </a:prstGeom>
            <a:noFill/>
            <a:ln w="9360">
              <a:solidFill>
                <a:srgbClr val="ffff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7" name="CustomShape 44"/>
          <p:cNvSpPr/>
          <p:nvPr/>
        </p:nvSpPr>
        <p:spPr>
          <a:xfrm>
            <a:off x="1808280" y="3194280"/>
            <a:ext cx="235440" cy="230760"/>
          </a:xfrm>
          <a:prstGeom prst="rect">
            <a:avLst/>
          </a:prstGeom>
          <a:noFill/>
          <a:ln w="9360">
            <a:solidFill>
              <a:srgbClr val="ff0000"/>
            </a:solidFill>
            <a:custDash>
              <a:ds d="10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45"/>
          <p:cNvSpPr/>
          <p:nvPr/>
        </p:nvSpPr>
        <p:spPr>
          <a:xfrm>
            <a:off x="1766520" y="3359880"/>
            <a:ext cx="235440" cy="230760"/>
          </a:xfrm>
          <a:prstGeom prst="rect">
            <a:avLst/>
          </a:prstGeom>
          <a:noFill/>
          <a:ln w="9360">
            <a:solidFill>
              <a:srgbClr val="ff0000"/>
            </a:solidFill>
            <a:custDash>
              <a:ds d="10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46"/>
          <p:cNvSpPr/>
          <p:nvPr/>
        </p:nvSpPr>
        <p:spPr>
          <a:xfrm>
            <a:off x="1653480" y="3179160"/>
            <a:ext cx="235440" cy="230760"/>
          </a:xfrm>
          <a:prstGeom prst="rect">
            <a:avLst/>
          </a:prstGeom>
          <a:noFill/>
          <a:ln w="9360">
            <a:solidFill>
              <a:srgbClr val="ff0000"/>
            </a:solidFill>
            <a:custDash>
              <a:ds d="10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0" name="Group 47"/>
          <p:cNvGrpSpPr/>
          <p:nvPr/>
        </p:nvGrpSpPr>
        <p:grpSpPr>
          <a:xfrm>
            <a:off x="2317320" y="2797920"/>
            <a:ext cx="2896560" cy="1438200"/>
            <a:chOff x="2317320" y="2797920"/>
            <a:chExt cx="2896560" cy="1438200"/>
          </a:xfrm>
        </p:grpSpPr>
        <p:sp>
          <p:nvSpPr>
            <p:cNvPr id="161" name="CustomShape 48"/>
            <p:cNvSpPr/>
            <p:nvPr/>
          </p:nvSpPr>
          <p:spPr>
            <a:xfrm>
              <a:off x="4153680" y="2797920"/>
              <a:ext cx="1060200" cy="1438200"/>
            </a:xfrm>
            <a:prstGeom prst="rect">
              <a:avLst/>
            </a:prstGeom>
            <a:noFill/>
            <a:ln w="9360">
              <a:solidFill>
                <a:srgbClr val="5959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49"/>
            <p:cNvSpPr/>
            <p:nvPr/>
          </p:nvSpPr>
          <p:spPr>
            <a:xfrm>
              <a:off x="2317320" y="3517560"/>
              <a:ext cx="183564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360">
              <a:solidFill>
                <a:srgbClr val="595959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63" name="Google Shape;151;p17" descr=""/>
          <p:cNvPicPr/>
          <p:nvPr/>
        </p:nvPicPr>
        <p:blipFill>
          <a:blip r:embed="rId10"/>
          <a:stretch/>
        </p:blipFill>
        <p:spPr>
          <a:xfrm>
            <a:off x="1739520" y="3258720"/>
            <a:ext cx="372960" cy="36684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152;p17" descr=""/>
          <p:cNvPicPr/>
          <p:nvPr/>
        </p:nvPicPr>
        <p:blipFill>
          <a:blip r:embed="rId11"/>
          <a:stretch/>
        </p:blipFill>
        <p:spPr>
          <a:xfrm>
            <a:off x="1825920" y="3258720"/>
            <a:ext cx="372960" cy="36684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153;p17" descr=""/>
          <p:cNvPicPr/>
          <p:nvPr/>
        </p:nvPicPr>
        <p:blipFill>
          <a:blip r:embed="rId12"/>
          <a:stretch/>
        </p:blipFill>
        <p:spPr>
          <a:xfrm>
            <a:off x="1739520" y="3376800"/>
            <a:ext cx="372960" cy="36684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154;p17" descr=""/>
          <p:cNvPicPr/>
          <p:nvPr/>
        </p:nvPicPr>
        <p:blipFill>
          <a:blip r:embed="rId13"/>
          <a:stretch/>
        </p:blipFill>
        <p:spPr>
          <a:xfrm>
            <a:off x="1844280" y="3376800"/>
            <a:ext cx="372960" cy="36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25080" y="1203120"/>
            <a:ext cx="8519400" cy="35690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TextShape 2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Corpora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169" name="Google Shape;161;p18" descr=""/>
          <p:cNvPicPr/>
          <p:nvPr/>
        </p:nvPicPr>
        <p:blipFill>
          <a:blip r:embed="rId1"/>
          <a:stretch/>
        </p:blipFill>
        <p:spPr>
          <a:xfrm>
            <a:off x="469800" y="1616040"/>
            <a:ext cx="1917720" cy="129600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162;p18" descr=""/>
          <p:cNvPicPr/>
          <p:nvPr/>
        </p:nvPicPr>
        <p:blipFill>
          <a:blip r:embed="rId2"/>
          <a:stretch/>
        </p:blipFill>
        <p:spPr>
          <a:xfrm>
            <a:off x="469800" y="2913120"/>
            <a:ext cx="1917720" cy="129600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163;p18" descr=""/>
          <p:cNvPicPr/>
          <p:nvPr/>
        </p:nvPicPr>
        <p:blipFill>
          <a:blip r:embed="rId3"/>
          <a:stretch/>
        </p:blipFill>
        <p:spPr>
          <a:xfrm>
            <a:off x="2512440" y="1616040"/>
            <a:ext cx="2112120" cy="1296000"/>
          </a:xfrm>
          <a:prstGeom prst="rect">
            <a:avLst/>
          </a:prstGeom>
          <a:ln w="0">
            <a:noFill/>
          </a:ln>
        </p:spPr>
      </p:pic>
      <p:pic>
        <p:nvPicPr>
          <p:cNvPr id="172" name="Google Shape;164;p18" descr=""/>
          <p:cNvPicPr/>
          <p:nvPr/>
        </p:nvPicPr>
        <p:blipFill>
          <a:blip r:embed="rId4"/>
          <a:stretch/>
        </p:blipFill>
        <p:spPr>
          <a:xfrm>
            <a:off x="2512440" y="2913120"/>
            <a:ext cx="2112120" cy="1296000"/>
          </a:xfrm>
          <a:prstGeom prst="rect">
            <a:avLst/>
          </a:prstGeom>
          <a:ln w="0">
            <a:noFill/>
          </a:ln>
        </p:spPr>
      </p:pic>
      <p:pic>
        <p:nvPicPr>
          <p:cNvPr id="173" name="Google Shape;165;p18" descr=""/>
          <p:cNvPicPr/>
          <p:nvPr/>
        </p:nvPicPr>
        <p:blipFill>
          <a:blip r:embed="rId5"/>
          <a:stretch/>
        </p:blipFill>
        <p:spPr>
          <a:xfrm>
            <a:off x="4749120" y="1735200"/>
            <a:ext cx="1990800" cy="117684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166;p18" descr=""/>
          <p:cNvPicPr/>
          <p:nvPr/>
        </p:nvPicPr>
        <p:blipFill>
          <a:blip r:embed="rId6"/>
          <a:stretch/>
        </p:blipFill>
        <p:spPr>
          <a:xfrm>
            <a:off x="4750920" y="2913120"/>
            <a:ext cx="1990800" cy="117684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167;p18" descr=""/>
          <p:cNvPicPr/>
          <p:nvPr/>
        </p:nvPicPr>
        <p:blipFill>
          <a:blip r:embed="rId7"/>
          <a:stretch/>
        </p:blipFill>
        <p:spPr>
          <a:xfrm>
            <a:off x="6882840" y="1665720"/>
            <a:ext cx="1843920" cy="124632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168;p18" descr=""/>
          <p:cNvPicPr/>
          <p:nvPr/>
        </p:nvPicPr>
        <p:blipFill>
          <a:blip r:embed="rId8"/>
          <a:stretch/>
        </p:blipFill>
        <p:spPr>
          <a:xfrm>
            <a:off x="6882840" y="2913120"/>
            <a:ext cx="1843920" cy="124632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582480" y="4185360"/>
            <a:ext cx="184428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ES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Salzinnes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2578320" y="4185360"/>
            <a:ext cx="1990800" cy="40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ES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Einsiedeln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4818240" y="4185360"/>
            <a:ext cx="1917720" cy="40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ES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MS73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6942240" y="4185360"/>
            <a:ext cx="17848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35520" bIns="33552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ES" sz="19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Capitan</a:t>
            </a:r>
            <a:endParaRPr b="0" lang="es-ES" sz="19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2449440" y="1201320"/>
            <a:ext cx="360" cy="357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8"/>
          <p:cNvSpPr/>
          <p:nvPr/>
        </p:nvSpPr>
        <p:spPr>
          <a:xfrm>
            <a:off x="4691520" y="1201320"/>
            <a:ext cx="360" cy="357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9"/>
          <p:cNvSpPr/>
          <p:nvPr/>
        </p:nvSpPr>
        <p:spPr>
          <a:xfrm>
            <a:off x="6802200" y="1201320"/>
            <a:ext cx="360" cy="3572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26169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Preliminary results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5" name="TextShape 2"/>
          <p:cNvSpPr/>
          <p:nvPr/>
        </p:nvSpPr>
        <p:spPr>
          <a:xfrm>
            <a:off x="0" y="1647720"/>
            <a:ext cx="4461120" cy="34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1 annotated sample of 1 page.</a:t>
            </a:r>
            <a:endParaRPr b="0" lang="es-ES" sz="1700" spc="-1" strike="noStrike">
              <a:latin typeface="Arial"/>
            </a:endParaRPr>
          </a:p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No data augmentation is needed for our proposal.</a:t>
            </a:r>
            <a:endParaRPr b="0" lang="es-ES" sz="1700" spc="-1" strike="noStrike">
              <a:latin typeface="Arial"/>
            </a:endParaRPr>
          </a:p>
          <a:p>
            <a:pPr marL="914400" indent="-33624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Number of random samples: </a:t>
            </a:r>
            <a:r>
              <a:rPr b="1" lang="es-ES" sz="1700" spc="-1" strike="noStrike">
                <a:solidFill>
                  <a:srgbClr val="595959"/>
                </a:solidFill>
                <a:latin typeface="Arial"/>
                <a:ea typeface="Arial"/>
              </a:rPr>
              <a:t>512.</a:t>
            </a:r>
            <a:endParaRPr b="0" lang="es-ES" sz="1700" spc="-1" strike="noStrike">
              <a:latin typeface="Arial"/>
            </a:endParaRPr>
          </a:p>
        </p:txBody>
      </p:sp>
      <p:pic>
        <p:nvPicPr>
          <p:cNvPr id="186" name="Google Shape;182;p19" descr=""/>
          <p:cNvPicPr/>
          <p:nvPr/>
        </p:nvPicPr>
        <p:blipFill>
          <a:blip r:embed="rId1"/>
          <a:stretch/>
        </p:blipFill>
        <p:spPr>
          <a:xfrm>
            <a:off x="4280760" y="1175760"/>
            <a:ext cx="4660920" cy="27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Experiments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8" name="TextShape 2"/>
          <p:cNvSpPr/>
          <p:nvPr/>
        </p:nvSpPr>
        <p:spPr>
          <a:xfrm>
            <a:off x="0" y="1609560"/>
            <a:ext cx="7193520" cy="344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914400" indent="-35532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1" lang="es-ES" sz="2000" spc="-1" strike="noStrike">
                <a:solidFill>
                  <a:srgbClr val="595959"/>
                </a:solidFill>
                <a:latin typeface="Arial"/>
                <a:ea typeface="Arial"/>
              </a:rPr>
              <a:t>Study case I: </a:t>
            </a:r>
            <a:r>
              <a:rPr b="0" lang="es-ES" sz="2000" spc="-1" strike="noStrike">
                <a:solidFill>
                  <a:srgbClr val="595959"/>
                </a:solidFill>
                <a:latin typeface="Arial"/>
                <a:ea typeface="Arial"/>
              </a:rPr>
              <a:t>only 1 page available for training.</a:t>
            </a:r>
            <a:endParaRPr b="0" lang="es-ES" sz="2000" spc="-1" strike="noStrike">
              <a:latin typeface="Arial"/>
            </a:endParaRPr>
          </a:p>
          <a:p>
            <a:pPr marL="914400" indent="-35532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1" lang="es-ES" sz="2000" spc="-1" strike="noStrike">
                <a:solidFill>
                  <a:srgbClr val="595959"/>
                </a:solidFill>
                <a:latin typeface="Arial"/>
                <a:ea typeface="Arial"/>
              </a:rPr>
              <a:t>Study case II: </a:t>
            </a:r>
            <a:r>
              <a:rPr b="0" lang="es-ES" sz="2000" spc="-1" strike="noStrike">
                <a:solidFill>
                  <a:srgbClr val="595959"/>
                </a:solidFill>
                <a:latin typeface="Arial"/>
                <a:ea typeface="Arial"/>
              </a:rPr>
              <a:t>variable number of pages for training.</a:t>
            </a:r>
            <a:endParaRPr b="0" lang="es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/>
          <p:nvPr/>
        </p:nvSpPr>
        <p:spPr>
          <a:xfrm>
            <a:off x="311760" y="444960"/>
            <a:ext cx="8519400" cy="5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rmAutofit fontScale="91000"/>
          </a:bodyPr>
          <a:p>
            <a:pPr>
              <a:lnSpc>
                <a:spcPct val="100000"/>
              </a:lnSpc>
              <a:buNone/>
            </a:pPr>
            <a:r>
              <a:rPr b="0" lang="es-ES" sz="2800" spc="-1" strike="noStrike">
                <a:solidFill>
                  <a:srgbClr val="261694"/>
                </a:solidFill>
                <a:latin typeface="Arial"/>
                <a:ea typeface="Arial"/>
              </a:rPr>
              <a:t>Results. Study case I: 1 page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90" name="TextShape 2"/>
          <p:cNvSpPr/>
          <p:nvPr/>
        </p:nvSpPr>
        <p:spPr>
          <a:xfrm>
            <a:off x="311760" y="1000080"/>
            <a:ext cx="8519400" cy="28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t">
            <a:noAutofit/>
          </a:bodyPr>
          <a:p>
            <a:pPr marL="914400" indent="-393480">
              <a:lnSpc>
                <a:spcPct val="150000"/>
              </a:lnSpc>
              <a:buClr>
                <a:srgbClr val="595959"/>
              </a:buClr>
              <a:buFont typeface="Arial"/>
              <a:buChar char="●"/>
            </a:pPr>
            <a:r>
              <a:rPr b="0" lang="es-ES" sz="1800" spc="-1" strike="noStrike">
                <a:solidFill>
                  <a:srgbClr val="374151"/>
                </a:solidFill>
                <a:latin typeface="Roboto"/>
                <a:ea typeface="Roboto"/>
              </a:rPr>
              <a:t>Scenario with a limited training set (only 1 page)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91" name="Google Shape;195;p21" descr=""/>
          <p:cNvPicPr/>
          <p:nvPr/>
        </p:nvPicPr>
        <p:blipFill>
          <a:blip r:embed="rId1"/>
          <a:stretch/>
        </p:blipFill>
        <p:spPr>
          <a:xfrm>
            <a:off x="1621080" y="1598400"/>
            <a:ext cx="5900400" cy="354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2025-03-20T12:10:36Z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